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6" r:id="rId5"/>
    <p:sldId id="267" r:id="rId6"/>
    <p:sldId id="269" r:id="rId7"/>
    <p:sldId id="270" r:id="rId8"/>
    <p:sldId id="271" r:id="rId9"/>
    <p:sldId id="272" r:id="rId10"/>
    <p:sldId id="265" r:id="rId11"/>
    <p:sldId id="273" r:id="rId12"/>
    <p:sldId id="263" r:id="rId13"/>
    <p:sldId id="276" r:id="rId14"/>
    <p:sldId id="286" r:id="rId15"/>
    <p:sldId id="277" r:id="rId16"/>
    <p:sldId id="278" r:id="rId17"/>
    <p:sldId id="279" r:id="rId18"/>
    <p:sldId id="280" r:id="rId19"/>
    <p:sldId id="283" r:id="rId20"/>
    <p:sldId id="284" r:id="rId21"/>
    <p:sldId id="282" r:id="rId22"/>
    <p:sldId id="285" r:id="rId23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3840">
          <p15:clr>
            <a:srgbClr val="A4A3A4"/>
          </p15:clr>
        </p15:guide>
        <p15:guide id="6" pos="7241">
          <p15:clr>
            <a:srgbClr val="A4A3A4"/>
          </p15:clr>
        </p15:guide>
        <p15:guide id="7" pos="437">
          <p15:clr>
            <a:srgbClr val="A4A3A4"/>
          </p15:clr>
        </p15:guide>
        <p15:guide id="8" pos="3975">
          <p15:clr>
            <a:srgbClr val="A4A3A4"/>
          </p15:clr>
        </p15:guide>
        <p15:guide id="9" pos="37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441"/>
    <a:srgbClr val="63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56" y="96"/>
      </p:cViewPr>
      <p:guideLst>
        <p:guide orient="horz" pos="2160"/>
        <p:guide orient="horz" pos="527"/>
        <p:guide orient="horz" pos="1117"/>
        <p:guide orient="horz" pos="3884"/>
        <p:guide pos="3840"/>
        <p:guide pos="7241"/>
        <p:guide pos="437"/>
        <p:guide pos="3975"/>
        <p:guide pos="37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3739" y="2857500"/>
            <a:ext cx="10801350" cy="1143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5400" b="1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681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406901"/>
            <a:ext cx="1080135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906713"/>
            <a:ext cx="108013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13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уст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836613"/>
            <a:ext cx="10801350" cy="576163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874959EC-EF79-4E5E-91D8-50416A75F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836613"/>
            <a:ext cx="10801350" cy="576163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7" y="1772816"/>
            <a:ext cx="10801351" cy="439303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874959EC-EF79-4E5E-91D8-50416A75F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7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836613"/>
            <a:ext cx="10801350" cy="576163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874959EC-EF79-4E5E-91D8-50416A75F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93738" y="1773238"/>
            <a:ext cx="10801350" cy="43926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иллюстрацие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836613"/>
            <a:ext cx="10801350" cy="576163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312" y="1772816"/>
            <a:ext cx="5184775" cy="439303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874959EC-EF79-4E5E-91D8-50416A75F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93738" y="1773238"/>
            <a:ext cx="5184775" cy="43926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7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иллюстрацие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836613"/>
            <a:ext cx="10801350" cy="576163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084" y="1772816"/>
            <a:ext cx="5184429" cy="439303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874959EC-EF79-4E5E-91D8-50416A75F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310313" y="1773238"/>
            <a:ext cx="5184774" cy="43926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4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0413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 userDrawn="1"/>
        </p:nvSpPr>
        <p:spPr>
          <a:xfrm>
            <a:off x="0" y="0"/>
            <a:ext cx="2700000" cy="540000"/>
          </a:xfrm>
          <a:custGeom>
            <a:avLst/>
            <a:gdLst>
              <a:gd name="connsiteX0" fmla="*/ 0 w 2700000"/>
              <a:gd name="connsiteY0" fmla="*/ 540000 h 540000"/>
              <a:gd name="connsiteX1" fmla="*/ 369895 w 2700000"/>
              <a:gd name="connsiteY1" fmla="*/ 0 h 540000"/>
              <a:gd name="connsiteX2" fmla="*/ 2330105 w 2700000"/>
              <a:gd name="connsiteY2" fmla="*/ 0 h 540000"/>
              <a:gd name="connsiteX3" fmla="*/ 2700000 w 2700000"/>
              <a:gd name="connsiteY3" fmla="*/ 540000 h 540000"/>
              <a:gd name="connsiteX4" fmla="*/ 0 w 2700000"/>
              <a:gd name="connsiteY4" fmla="*/ 540000 h 540000"/>
              <a:gd name="connsiteX0" fmla="*/ 0 w 2700000"/>
              <a:gd name="connsiteY0" fmla="*/ 540000 h 540000"/>
              <a:gd name="connsiteX1" fmla="*/ 779 w 2700000"/>
              <a:gd name="connsiteY1" fmla="*/ 0 h 540000"/>
              <a:gd name="connsiteX2" fmla="*/ 2330105 w 2700000"/>
              <a:gd name="connsiteY2" fmla="*/ 0 h 540000"/>
              <a:gd name="connsiteX3" fmla="*/ 2700000 w 2700000"/>
              <a:gd name="connsiteY3" fmla="*/ 540000 h 540000"/>
              <a:gd name="connsiteX4" fmla="*/ 0 w 2700000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000" h="540000">
                <a:moveTo>
                  <a:pt x="0" y="540000"/>
                </a:moveTo>
                <a:cubicBezTo>
                  <a:pt x="260" y="360000"/>
                  <a:pt x="519" y="180000"/>
                  <a:pt x="779" y="0"/>
                </a:cubicBezTo>
                <a:lnTo>
                  <a:pt x="2330105" y="0"/>
                </a:lnTo>
                <a:lnTo>
                  <a:pt x="2700000" y="540000"/>
                </a:lnTo>
                <a:lnTo>
                  <a:pt x="0" y="54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5173" y="6678000"/>
            <a:ext cx="12190413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065365" y="6678001"/>
            <a:ext cx="6168982" cy="192700"/>
          </a:xfrm>
          <a:custGeom>
            <a:avLst/>
            <a:gdLst>
              <a:gd name="connsiteX0" fmla="*/ 0 w 12190413"/>
              <a:gd name="connsiteY0" fmla="*/ 0 h 180000"/>
              <a:gd name="connsiteX1" fmla="*/ 12190413 w 12190413"/>
              <a:gd name="connsiteY1" fmla="*/ 0 h 180000"/>
              <a:gd name="connsiteX2" fmla="*/ 12190413 w 12190413"/>
              <a:gd name="connsiteY2" fmla="*/ 180000 h 180000"/>
              <a:gd name="connsiteX3" fmla="*/ 0 w 12190413"/>
              <a:gd name="connsiteY3" fmla="*/ 180000 h 180000"/>
              <a:gd name="connsiteX4" fmla="*/ 0 w 12190413"/>
              <a:gd name="connsiteY4" fmla="*/ 0 h 180000"/>
              <a:gd name="connsiteX0" fmla="*/ 2567031 w 12190413"/>
              <a:gd name="connsiteY0" fmla="*/ 0 h 180000"/>
              <a:gd name="connsiteX1" fmla="*/ 12190413 w 12190413"/>
              <a:gd name="connsiteY1" fmla="*/ 0 h 180000"/>
              <a:gd name="connsiteX2" fmla="*/ 12190413 w 12190413"/>
              <a:gd name="connsiteY2" fmla="*/ 180000 h 180000"/>
              <a:gd name="connsiteX3" fmla="*/ 0 w 12190413"/>
              <a:gd name="connsiteY3" fmla="*/ 180000 h 180000"/>
              <a:gd name="connsiteX4" fmla="*/ 2567031 w 12190413"/>
              <a:gd name="connsiteY4" fmla="*/ 0 h 180000"/>
              <a:gd name="connsiteX0" fmla="*/ 0 w 9623382"/>
              <a:gd name="connsiteY0" fmla="*/ 0 h 188389"/>
              <a:gd name="connsiteX1" fmla="*/ 9623382 w 9623382"/>
              <a:gd name="connsiteY1" fmla="*/ 0 h 188389"/>
              <a:gd name="connsiteX2" fmla="*/ 9623382 w 9623382"/>
              <a:gd name="connsiteY2" fmla="*/ 180000 h 188389"/>
              <a:gd name="connsiteX3" fmla="*/ 260059 w 9623382"/>
              <a:gd name="connsiteY3" fmla="*/ 188389 h 188389"/>
              <a:gd name="connsiteX4" fmla="*/ 0 w 9623382"/>
              <a:gd name="connsiteY4" fmla="*/ 0 h 188389"/>
              <a:gd name="connsiteX0" fmla="*/ 0 w 9623382"/>
              <a:gd name="connsiteY0" fmla="*/ 0 h 180000"/>
              <a:gd name="connsiteX1" fmla="*/ 9623382 w 9623382"/>
              <a:gd name="connsiteY1" fmla="*/ 0 h 180000"/>
              <a:gd name="connsiteX2" fmla="*/ 9623382 w 9623382"/>
              <a:gd name="connsiteY2" fmla="*/ 180000 h 180000"/>
              <a:gd name="connsiteX3" fmla="*/ 109057 w 9623382"/>
              <a:gd name="connsiteY3" fmla="*/ 171611 h 180000"/>
              <a:gd name="connsiteX4" fmla="*/ 0 w 9623382"/>
              <a:gd name="connsiteY4" fmla="*/ 0 h 180000"/>
              <a:gd name="connsiteX0" fmla="*/ 0 w 9623382"/>
              <a:gd name="connsiteY0" fmla="*/ 0 h 180000"/>
              <a:gd name="connsiteX1" fmla="*/ 9623382 w 9623382"/>
              <a:gd name="connsiteY1" fmla="*/ 0 h 180000"/>
              <a:gd name="connsiteX2" fmla="*/ 9623382 w 9623382"/>
              <a:gd name="connsiteY2" fmla="*/ 180000 h 180000"/>
              <a:gd name="connsiteX3" fmla="*/ 117446 w 9623382"/>
              <a:gd name="connsiteY3" fmla="*/ 171611 h 180000"/>
              <a:gd name="connsiteX4" fmla="*/ 0 w 9623382"/>
              <a:gd name="connsiteY4" fmla="*/ 0 h 180000"/>
              <a:gd name="connsiteX0" fmla="*/ 0 w 9623382"/>
              <a:gd name="connsiteY0" fmla="*/ 0 h 197011"/>
              <a:gd name="connsiteX1" fmla="*/ 9623382 w 9623382"/>
              <a:gd name="connsiteY1" fmla="*/ 0 h 197011"/>
              <a:gd name="connsiteX2" fmla="*/ 9623382 w 9623382"/>
              <a:gd name="connsiteY2" fmla="*/ 180000 h 197011"/>
              <a:gd name="connsiteX3" fmla="*/ 142846 w 9623382"/>
              <a:gd name="connsiteY3" fmla="*/ 197011 h 197011"/>
              <a:gd name="connsiteX4" fmla="*/ 0 w 9623382"/>
              <a:gd name="connsiteY4" fmla="*/ 0 h 197011"/>
              <a:gd name="connsiteX0" fmla="*/ 0 w 9623382"/>
              <a:gd name="connsiteY0" fmla="*/ 0 h 182723"/>
              <a:gd name="connsiteX1" fmla="*/ 9623382 w 9623382"/>
              <a:gd name="connsiteY1" fmla="*/ 0 h 182723"/>
              <a:gd name="connsiteX2" fmla="*/ 9623382 w 9623382"/>
              <a:gd name="connsiteY2" fmla="*/ 180000 h 182723"/>
              <a:gd name="connsiteX3" fmla="*/ 130940 w 9623382"/>
              <a:gd name="connsiteY3" fmla="*/ 182723 h 182723"/>
              <a:gd name="connsiteX4" fmla="*/ 0 w 9623382"/>
              <a:gd name="connsiteY4" fmla="*/ 0 h 182723"/>
              <a:gd name="connsiteX0" fmla="*/ 0 w 9623382"/>
              <a:gd name="connsiteY0" fmla="*/ 0 h 182723"/>
              <a:gd name="connsiteX1" fmla="*/ 6156282 w 9623382"/>
              <a:gd name="connsiteY1" fmla="*/ 0 h 182723"/>
              <a:gd name="connsiteX2" fmla="*/ 9623382 w 9623382"/>
              <a:gd name="connsiteY2" fmla="*/ 180000 h 182723"/>
              <a:gd name="connsiteX3" fmla="*/ 130940 w 9623382"/>
              <a:gd name="connsiteY3" fmla="*/ 182723 h 182723"/>
              <a:gd name="connsiteX4" fmla="*/ 0 w 9623382"/>
              <a:gd name="connsiteY4" fmla="*/ 0 h 182723"/>
              <a:gd name="connsiteX0" fmla="*/ 0 w 6168982"/>
              <a:gd name="connsiteY0" fmla="*/ 0 h 192700"/>
              <a:gd name="connsiteX1" fmla="*/ 6156282 w 6168982"/>
              <a:gd name="connsiteY1" fmla="*/ 0 h 192700"/>
              <a:gd name="connsiteX2" fmla="*/ 6168982 w 6168982"/>
              <a:gd name="connsiteY2" fmla="*/ 192700 h 192700"/>
              <a:gd name="connsiteX3" fmla="*/ 130940 w 6168982"/>
              <a:gd name="connsiteY3" fmla="*/ 182723 h 192700"/>
              <a:gd name="connsiteX4" fmla="*/ 0 w 6168982"/>
              <a:gd name="connsiteY4" fmla="*/ 0 h 1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8982" h="192700">
                <a:moveTo>
                  <a:pt x="0" y="0"/>
                </a:moveTo>
                <a:lnTo>
                  <a:pt x="6156282" y="0"/>
                </a:lnTo>
                <a:lnTo>
                  <a:pt x="6168982" y="192700"/>
                </a:lnTo>
                <a:lnTo>
                  <a:pt x="130940" y="1827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60" y="934863"/>
            <a:ext cx="2020828" cy="3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1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0" r:id="rId4"/>
    <p:sldLayoutId id="2147483652" r:id="rId5"/>
    <p:sldLayoutId id="2147483653" r:id="rId6"/>
    <p:sldLayoutId id="214748365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wm.coandco-lms.ru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nisa.bagirova@coandco.ru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van.motovilov@coandco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Сертификация сотрудников дилерской сети </a:t>
            </a:r>
            <a:r>
              <a:rPr lang="en-US" dirty="0"/>
              <a:t>SWM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93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обучения</a:t>
            </a:r>
            <a:r>
              <a:rPr lang="en-US" dirty="0"/>
              <a:t> </a:t>
            </a:r>
            <a:r>
              <a:rPr lang="ru-RU" dirty="0"/>
              <a:t>руководителей отдела продаж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7747F3B-5B0D-4574-9983-71DFF8ED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87" y="1700807"/>
            <a:ext cx="3413450" cy="2384944"/>
          </a:xfrm>
          <a:prstGeom prst="rect">
            <a:avLst/>
          </a:prstGeom>
          <a:solidFill>
            <a:srgbClr val="F25920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9C2611F-8785-4E3E-9207-0C38E8249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6"/>
          <a:stretch/>
        </p:blipFill>
        <p:spPr bwMode="auto">
          <a:xfrm>
            <a:off x="4240929" y="1700806"/>
            <a:ext cx="3422111" cy="2390995"/>
          </a:xfrm>
          <a:prstGeom prst="rect">
            <a:avLst/>
          </a:prstGeom>
          <a:solidFill>
            <a:srgbClr val="F25920"/>
          </a:solidFill>
        </p:spPr>
      </p:pic>
      <p:sp>
        <p:nvSpPr>
          <p:cNvPr id="13" name="Стрелка: пятиугольник 7">
            <a:extLst>
              <a:ext uri="{FF2B5EF4-FFF2-40B4-BE49-F238E27FC236}">
                <a16:creationId xmlns:a16="http://schemas.microsoft.com/office/drawing/2014/main" id="{D4FE802B-4B2A-4EF1-A569-31CDA25047BD}"/>
              </a:ext>
            </a:extLst>
          </p:cNvPr>
          <p:cNvSpPr/>
          <p:nvPr/>
        </p:nvSpPr>
        <p:spPr>
          <a:xfrm>
            <a:off x="397909" y="4081567"/>
            <a:ext cx="3843020" cy="2095451"/>
          </a:xfrm>
          <a:prstGeom prst="homePlate">
            <a:avLst>
              <a:gd name="adj" fmla="val 18503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История бренда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модельный ряд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SWM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Стрелка: пятиугольник 8">
            <a:extLst>
              <a:ext uri="{FF2B5EF4-FFF2-40B4-BE49-F238E27FC236}">
                <a16:creationId xmlns:a16="http://schemas.microsoft.com/office/drawing/2014/main" id="{AB8BC22F-ECF2-4572-888F-23BB3BF4C874}"/>
              </a:ext>
            </a:extLst>
          </p:cNvPr>
          <p:cNvSpPr/>
          <p:nvPr/>
        </p:nvSpPr>
        <p:spPr>
          <a:xfrm>
            <a:off x="4232267" y="4071407"/>
            <a:ext cx="3843020" cy="2095451"/>
          </a:xfrm>
          <a:prstGeom prst="homePlate">
            <a:avLst>
              <a:gd name="adj" fmla="val 18502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Базовый курс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Стандарты отдела продаж</a:t>
            </a:r>
          </a:p>
        </p:txBody>
      </p:sp>
      <p:sp>
        <p:nvSpPr>
          <p:cNvPr id="15" name="Стрелка: пятиугольник 9">
            <a:extLst>
              <a:ext uri="{FF2B5EF4-FFF2-40B4-BE49-F238E27FC236}">
                <a16:creationId xmlns:a16="http://schemas.microsoft.com/office/drawing/2014/main" id="{F6D94DEC-64EC-41A7-851C-BF1E7333BAA3}"/>
              </a:ext>
            </a:extLst>
          </p:cNvPr>
          <p:cNvSpPr/>
          <p:nvPr/>
        </p:nvSpPr>
        <p:spPr>
          <a:xfrm>
            <a:off x="8066626" y="4085810"/>
            <a:ext cx="3843020" cy="2095451"/>
          </a:xfrm>
          <a:prstGeom prst="homePlate">
            <a:avLst>
              <a:gd name="adj" fmla="val 19648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Специальный курс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Экономика отдела продаж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5C041F-1084-AA93-AA34-642811E12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2" y="1656638"/>
            <a:ext cx="3422111" cy="24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4" y="2066925"/>
            <a:ext cx="10801350" cy="1362075"/>
          </a:xfrm>
        </p:spPr>
        <p:txBody>
          <a:bodyPr/>
          <a:lstStyle/>
          <a:p>
            <a:r>
              <a:rPr lang="en-US" dirty="0"/>
              <a:t>5</a:t>
            </a:r>
            <a:r>
              <a:rPr lang="ru-RU" dirty="0"/>
              <a:t>. Сертификация</a:t>
            </a:r>
            <a:br>
              <a:rPr lang="ru-RU" dirty="0"/>
            </a:br>
            <a:r>
              <a:rPr lang="ru-RU" dirty="0"/>
              <a:t>продавцов-консультантов</a:t>
            </a:r>
          </a:p>
        </p:txBody>
      </p:sp>
    </p:spTree>
    <p:extLst>
      <p:ext uri="{BB962C8B-B14F-4D97-AF65-F5344CB8AC3E}">
        <p14:creationId xmlns:p14="http://schemas.microsoft.com/office/powerpoint/2010/main" val="405589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обучения</a:t>
            </a:r>
            <a:r>
              <a:rPr lang="en-US" dirty="0"/>
              <a:t> </a:t>
            </a:r>
            <a:r>
              <a:rPr lang="ru-RU" dirty="0"/>
              <a:t>продавцов-консультантов</a:t>
            </a:r>
          </a:p>
        </p:txBody>
      </p:sp>
      <p:sp>
        <p:nvSpPr>
          <p:cNvPr id="17" name="Стрелка: пятиугольник 7">
            <a:extLst>
              <a:ext uri="{FF2B5EF4-FFF2-40B4-BE49-F238E27FC236}">
                <a16:creationId xmlns:a16="http://schemas.microsoft.com/office/drawing/2014/main" id="{D4FE802B-4B2A-4EF1-A569-31CDA25047BD}"/>
              </a:ext>
            </a:extLst>
          </p:cNvPr>
          <p:cNvSpPr/>
          <p:nvPr/>
        </p:nvSpPr>
        <p:spPr>
          <a:xfrm>
            <a:off x="325901" y="4081567"/>
            <a:ext cx="3843020" cy="2095451"/>
          </a:xfrm>
          <a:prstGeom prst="homePlate">
            <a:avLst>
              <a:gd name="adj" fmla="val 18503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История бренда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модельный ряд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KAIYI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8" name="Стрелка: пятиугольник 8">
            <a:extLst>
              <a:ext uri="{FF2B5EF4-FFF2-40B4-BE49-F238E27FC236}">
                <a16:creationId xmlns:a16="http://schemas.microsoft.com/office/drawing/2014/main" id="{AB8BC22F-ECF2-4572-888F-23BB3BF4C874}"/>
              </a:ext>
            </a:extLst>
          </p:cNvPr>
          <p:cNvSpPr/>
          <p:nvPr/>
        </p:nvSpPr>
        <p:spPr>
          <a:xfrm>
            <a:off x="4160259" y="4071407"/>
            <a:ext cx="3843020" cy="2095451"/>
          </a:xfrm>
          <a:prstGeom prst="homePlate">
            <a:avLst>
              <a:gd name="adj" fmla="val 18502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Базовый курс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Стандарты отдела продаж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74A49D9-784E-4583-9987-0F5EC39E3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 bwMode="auto">
          <a:xfrm>
            <a:off x="4164586" y="1700807"/>
            <a:ext cx="3439441" cy="2381202"/>
          </a:xfrm>
          <a:prstGeom prst="rect">
            <a:avLst/>
          </a:prstGeom>
          <a:solidFill>
            <a:srgbClr val="F25920"/>
          </a:solidFill>
        </p:spPr>
      </p:pic>
      <p:sp>
        <p:nvSpPr>
          <p:cNvPr id="20" name="Стрелка: пятиугольник 9">
            <a:extLst>
              <a:ext uri="{FF2B5EF4-FFF2-40B4-BE49-F238E27FC236}">
                <a16:creationId xmlns:a16="http://schemas.microsoft.com/office/drawing/2014/main" id="{F6D94DEC-64EC-41A7-851C-BF1E7333BAA3}"/>
              </a:ext>
            </a:extLst>
          </p:cNvPr>
          <p:cNvSpPr/>
          <p:nvPr/>
        </p:nvSpPr>
        <p:spPr>
          <a:xfrm>
            <a:off x="7994618" y="4085810"/>
            <a:ext cx="3843020" cy="2095451"/>
          </a:xfrm>
          <a:prstGeom prst="homePlate">
            <a:avLst>
              <a:gd name="adj" fmla="val 19648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Специальный курс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Навыки 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коммуникации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CBDDC9AC-A8C3-4F1A-95F2-F6BDE3CCD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"/>
          <a:stretch/>
        </p:blipFill>
        <p:spPr bwMode="auto">
          <a:xfrm>
            <a:off x="7994614" y="1700807"/>
            <a:ext cx="3439442" cy="2381202"/>
          </a:xfrm>
          <a:prstGeom prst="rect">
            <a:avLst/>
          </a:prstGeom>
          <a:solidFill>
            <a:srgbClr val="F25920"/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EE0A6F-7D5E-90C5-79EA-56A71E310E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0" y="1700807"/>
            <a:ext cx="3439442" cy="23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4531" y="2492896"/>
            <a:ext cx="10801350" cy="1795636"/>
          </a:xfrm>
        </p:spPr>
        <p:txBody>
          <a:bodyPr/>
          <a:lstStyle/>
          <a:p>
            <a:pPr algn="ctr"/>
            <a:r>
              <a:rPr lang="ru-RU" dirty="0"/>
              <a:t>6. Инструкция по открытию и  записи на сертификацию</a:t>
            </a:r>
          </a:p>
        </p:txBody>
      </p:sp>
    </p:spTree>
    <p:extLst>
      <p:ext uri="{BB962C8B-B14F-4D97-AF65-F5344CB8AC3E}">
        <p14:creationId xmlns:p14="http://schemas.microsoft.com/office/powerpoint/2010/main" val="396676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Открытие сертификации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363" y="1627363"/>
            <a:ext cx="11090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 </a:t>
            </a:r>
            <a:r>
              <a:rPr lang="ru-RU" sz="1400" b="1" dirty="0"/>
              <a:t>После прохождения назначенных курсов сотрудниками необходимо согласовать дату сертификации.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7803" y="1935140"/>
            <a:ext cx="10977285" cy="32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/>
              <a:t>Определите удобные для вас даты и свяжитесь</a:t>
            </a:r>
            <a:r>
              <a:rPr lang="en-US" sz="1400" b="1" dirty="0"/>
              <a:t> </a:t>
            </a:r>
            <a:r>
              <a:rPr lang="ru-RU" sz="1400" b="1" dirty="0"/>
              <a:t>для открытия сертификации по контактам ниже: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201F1-0885-B841-5916-7D63CC9B9BC1}"/>
              </a:ext>
            </a:extLst>
          </p:cNvPr>
          <p:cNvSpPr txBox="1"/>
          <p:nvPr/>
        </p:nvSpPr>
        <p:spPr>
          <a:xfrm>
            <a:off x="612724" y="2636494"/>
            <a:ext cx="800276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Тренинг</a:t>
            </a:r>
            <a:r>
              <a:rPr lang="en-US" sz="2400" dirty="0">
                <a:latin typeface="+mj-lt"/>
              </a:rPr>
              <a:t>-</a:t>
            </a:r>
            <a:r>
              <a:rPr lang="ru-RU" sz="2400" dirty="0">
                <a:latin typeface="+mj-lt"/>
              </a:rPr>
              <a:t>администратор</a:t>
            </a:r>
          </a:p>
          <a:p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Моб.: + 7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977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977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44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29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mail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40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training.administrator@coandco.ru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13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Запись сотрудников на сертификацию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2596" y="1492759"/>
            <a:ext cx="11090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После открытия сертификации необходимо записать сотрудников на портале</a:t>
            </a:r>
            <a:r>
              <a:rPr lang="en-US" sz="1400" dirty="0"/>
              <a:t>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7717" y="1787885"/>
            <a:ext cx="11090100" cy="13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/>
              <a:t>Записать сотрудников на сертификацию может только пользователей с правами АДМИНИСТРАТОР ДЦ.</a:t>
            </a:r>
            <a:endParaRPr lang="ru-RU" sz="1400" dirty="0"/>
          </a:p>
          <a:p>
            <a:pPr marL="76200">
              <a:lnSpc>
                <a:spcPct val="115000"/>
              </a:lnSpc>
              <a:spcAft>
                <a:spcPts val="0"/>
              </a:spcAft>
            </a:pPr>
            <a:r>
              <a:rPr lang="ru-RU" sz="1400" dirty="0"/>
              <a:t>1.Администратор ДЦ в верхней части портала выбирает «Личный кабинет»  далее листает в низ по странице, пока не найдет календарь. В календаре</a:t>
            </a:r>
            <a:r>
              <a:rPr lang="ru-RU" sz="1400" b="1" dirty="0"/>
              <a:t> </a:t>
            </a:r>
            <a:r>
              <a:rPr lang="ru-RU" sz="1400" dirty="0"/>
              <a:t>может видеть даты  и время всех запланированных аттестаций.</a:t>
            </a:r>
          </a:p>
          <a:p>
            <a:pPr marL="76200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sz="1400" dirty="0"/>
              <a:t>2.При клике по названию любого из событий появляется его описание (дата и время сессии) и возможность перейти к записи сотрудников своего дилерского центра на данное событие</a:t>
            </a:r>
            <a:r>
              <a:rPr lang="ru-RU" sz="14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524A75-EB7F-D377-4F39-CE3CFF1F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54" y="3504057"/>
            <a:ext cx="4536504" cy="2989968"/>
          </a:xfrm>
          <a:prstGeom prst="rect">
            <a:avLst/>
          </a:prstGeom>
          <a:solidFill>
            <a:srgbClr val="F39800"/>
          </a:solidFill>
        </p:spPr>
      </p:pic>
    </p:spTree>
    <p:extLst>
      <p:ext uri="{BB962C8B-B14F-4D97-AF65-F5344CB8AC3E}">
        <p14:creationId xmlns:p14="http://schemas.microsoft.com/office/powerpoint/2010/main" val="193011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Запись сотрудников на сертификацию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554" y="1458408"/>
            <a:ext cx="115212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15000"/>
              </a:lnSpc>
            </a:pPr>
            <a:r>
              <a:rPr lang="ru-RU" dirty="0"/>
              <a:t>Нажав на строку </a:t>
            </a:r>
            <a:r>
              <a:rPr lang="ru-RU" b="1" dirty="0"/>
              <a:t>«Записать сотрудников на сертификацию», </a:t>
            </a:r>
            <a:r>
              <a:rPr lang="ru-RU" dirty="0"/>
              <a:t>администратору ДЦ необходимо выбрать название и дату сертификации и записать сотрудника.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2214491"/>
            <a:ext cx="799288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50590" y="5399592"/>
            <a:ext cx="10608046" cy="62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50"/>
              </a:lnSpc>
              <a:spcBef>
                <a:spcPts val="5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95"/>
              </a:lnSpc>
              <a:spcAft>
                <a:spcPts val="0"/>
              </a:spcAft>
            </a:pPr>
            <a:r>
              <a:rPr lang="ru-RU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Затем необходимо нажать </a:t>
            </a:r>
            <a:r>
              <a:rPr lang="ru-RU" b="1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«Управление записью пользователей»</a:t>
            </a:r>
            <a:r>
              <a:rPr lang="en-US" b="1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Появятся два поля,</a:t>
            </a:r>
            <a:r>
              <a:rPr lang="ru-RU" spc="-5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справа не записанные на курс пользователи,</a:t>
            </a:r>
            <a:r>
              <a:rPr lang="ru-RU" spc="-5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слева те,</a:t>
            </a:r>
            <a:r>
              <a:rPr lang="ru-RU" spc="-5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Open Sans Light" panose="020B0306030504020204" pitchFamily="34" charset="0"/>
                <a:cs typeface="Times New Roman" panose="02020603050405020304" pitchFamily="18" charset="0"/>
              </a:rPr>
              <a:t>кто записан.</a:t>
            </a:r>
          </a:p>
        </p:txBody>
      </p:sp>
    </p:spTree>
    <p:extLst>
      <p:ext uri="{BB962C8B-B14F-4D97-AF65-F5344CB8AC3E}">
        <p14:creationId xmlns:p14="http://schemas.microsoft.com/office/powerpoint/2010/main" val="334216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Запись сотрудников на сертификацию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46" y="2708920"/>
            <a:ext cx="5965379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10630" y="1412777"/>
            <a:ext cx="10369152" cy="11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50"/>
              </a:lnSpc>
              <a:spcBef>
                <a:spcPts val="40"/>
              </a:spcBef>
              <a:spcAft>
                <a:spcPts val="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Чтобы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записать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сотрудника,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необходимо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выбрать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его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в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поле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справа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и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нажать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на</a:t>
            </a:r>
            <a:r>
              <a:rPr lang="ru-RU" spc="195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кнопку</a:t>
            </a:r>
            <a:r>
              <a:rPr lang="en-US" dirty="0"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a typeface="Open Sans Light" panose="020B0306030504020204" pitchFamily="34" charset="0"/>
              </a:rPr>
              <a:t>«Добавить».</a:t>
            </a:r>
            <a:r>
              <a:rPr lang="ru-RU" dirty="0">
                <a:ea typeface="Open Sans Light" panose="020B0306030504020204" pitchFamily="34" charset="0"/>
              </a:rPr>
              <a:t> После этого данный сотрудник появится в поле слева, а из поля справа</a:t>
            </a:r>
            <a:r>
              <a:rPr lang="ru-RU" spc="-60" dirty="0">
                <a:ea typeface="Open Sans Light" panose="020B0306030504020204" pitchFamily="34" charset="0"/>
              </a:rPr>
              <a:t> </a:t>
            </a:r>
            <a:r>
              <a:rPr lang="ru-RU" dirty="0">
                <a:ea typeface="Open Sans Light" panose="020B0306030504020204" pitchFamily="34" charset="0"/>
              </a:rPr>
              <a:t>исчезнет.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823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Запись сотрудников на сертификацию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590" y="1628800"/>
            <a:ext cx="10440442" cy="22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50"/>
              </a:lnSpc>
              <a:spcBef>
                <a:spcPts val="40"/>
              </a:spcBef>
              <a:spcAft>
                <a:spcPts val="0"/>
              </a:spcAft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6275" y="1425427"/>
            <a:ext cx="964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Open Sans Light" panose="020B0306030504020204" pitchFamily="34" charset="0"/>
              </a:rPr>
              <a:t>Важно обратить внимание на количество доступных для записи мест, и количество записанных пользователей.</a:t>
            </a:r>
          </a:p>
          <a:p>
            <a:r>
              <a:rPr lang="ru-RU" dirty="0">
                <a:ea typeface="Open Sans Light" panose="020B0306030504020204" pitchFamily="34" charset="0"/>
              </a:rPr>
              <a:t>Система не разрешит записать сотрудника, если превышен лимит подписки </a:t>
            </a:r>
            <a:r>
              <a:rPr lang="ru-RU" b="1" dirty="0">
                <a:ea typeface="Open Sans Light" panose="020B0306030504020204" pitchFamily="34" charset="0"/>
              </a:rPr>
              <a:t>( на один временной интервал доступна запись одного сотрудника).</a:t>
            </a: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44737" y="2780928"/>
            <a:ext cx="829935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0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к сертификации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519" y="2348880"/>
            <a:ext cx="4009342" cy="381642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951190" y="4653136"/>
            <a:ext cx="1512168" cy="11521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14686" y="148968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день сертификации сотруднику необходимо через «календарь» открыть запись и нажать на </a:t>
            </a:r>
            <a:r>
              <a:rPr lang="ru-RU" b="1" dirty="0"/>
              <a:t>«ссылка на курс». </a:t>
            </a:r>
          </a:p>
        </p:txBody>
      </p:sp>
    </p:spTree>
    <p:extLst>
      <p:ext uri="{BB962C8B-B14F-4D97-AF65-F5344CB8AC3E}">
        <p14:creationId xmlns:p14="http://schemas.microsoft.com/office/powerpoint/2010/main" val="351008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сертификации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b="1" dirty="0"/>
              <a:t>Проведение: </a:t>
            </a:r>
            <a:r>
              <a:rPr lang="ru-RU" dirty="0"/>
              <a:t>Участнику необходимо подключиться через компьютер, обязательное условие - наличие веб-камеры и микрофона.</a:t>
            </a:r>
          </a:p>
          <a:p>
            <a:endParaRPr lang="ru-RU" dirty="0"/>
          </a:p>
          <a:p>
            <a:r>
              <a:rPr lang="ru-RU" b="1" dirty="0"/>
              <a:t>Формат: </a:t>
            </a:r>
            <a:r>
              <a:rPr lang="ru-RU" dirty="0"/>
              <a:t>онлайн, на портале обучения </a:t>
            </a:r>
            <a:r>
              <a:rPr lang="en-US" dirty="0">
                <a:hlinkClick r:id="rId2"/>
              </a:rPr>
              <a:t>https://swm.coandco-lms.ru</a:t>
            </a:r>
            <a:endParaRPr lang="en-US" dirty="0"/>
          </a:p>
          <a:p>
            <a:endParaRPr lang="en-US" dirty="0"/>
          </a:p>
          <a:p>
            <a:r>
              <a:rPr lang="ru-RU" b="1" dirty="0"/>
              <a:t>Комиссия: </a:t>
            </a:r>
            <a:r>
              <a:rPr lang="ru-RU" dirty="0"/>
              <a:t>тренер</a:t>
            </a:r>
            <a:r>
              <a:rPr lang="en-US" dirty="0"/>
              <a:t>-</a:t>
            </a:r>
            <a:r>
              <a:rPr lang="ru-RU" dirty="0"/>
              <a:t>эксперт (</a:t>
            </a:r>
            <a:r>
              <a:rPr lang="en-US" dirty="0" err="1"/>
              <a:t>Co&amp;Co</a:t>
            </a:r>
            <a:r>
              <a:rPr lang="ru-RU" dirty="0"/>
              <a:t>, ООО «</a:t>
            </a:r>
            <a:r>
              <a:rPr lang="ru-RU" dirty="0" err="1"/>
              <a:t>Коачинг</a:t>
            </a:r>
            <a:r>
              <a:rPr lang="ru-RU" dirty="0"/>
              <a:t> энд Консалтинг») и сотрудник импортера. Допускается присутствие руководителя сотрудника.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9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к сертификации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1" y="2636912"/>
            <a:ext cx="10389609" cy="2471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4726" y="170080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Нажать на </a:t>
            </a:r>
            <a:r>
              <a:rPr lang="ru-RU" b="1" dirty="0"/>
              <a:t>«подключиться к сеансу».</a:t>
            </a:r>
          </a:p>
        </p:txBody>
      </p:sp>
    </p:spTree>
    <p:extLst>
      <p:ext uri="{BB962C8B-B14F-4D97-AF65-F5344CB8AC3E}">
        <p14:creationId xmlns:p14="http://schemas.microsoft.com/office/powerpoint/2010/main" val="131688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89" y="844225"/>
            <a:ext cx="10801350" cy="576163"/>
          </a:xfrm>
        </p:spPr>
        <p:txBody>
          <a:bodyPr/>
          <a:lstStyle/>
          <a:p>
            <a:r>
              <a:rPr lang="ru-RU" dirty="0"/>
              <a:t>Формирование сертификата по итогам прохождения сертификации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0684" y="1815990"/>
            <a:ext cx="1044116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ts val="1595"/>
              </a:lnSpc>
              <a:spcAft>
                <a:spcPts val="0"/>
              </a:spcAft>
            </a:pPr>
            <a:r>
              <a:rPr lang="ru-RU" dirty="0">
                <a:ea typeface="Open Sans Light" panose="020B0306030504020204" pitchFamily="34" charset="0"/>
                <a:cs typeface="Times New Roman" panose="02020603050405020304" pitchFamily="18" charset="0"/>
              </a:rPr>
              <a:t>По итогам прохождения курсов участнику формируется электронный именной сертификат по итогам сертификации.</a:t>
            </a:r>
          </a:p>
          <a:p>
            <a:pPr marL="76200">
              <a:lnSpc>
                <a:spcPts val="1595"/>
              </a:lnSpc>
              <a:spcAft>
                <a:spcPts val="0"/>
              </a:spcAft>
            </a:pPr>
            <a:br>
              <a:rPr lang="ru-RU" dirty="0"/>
            </a:br>
            <a:r>
              <a:rPr lang="ru-RU" dirty="0"/>
              <a:t>Во вкладке </a:t>
            </a:r>
            <a:r>
              <a:rPr lang="ru-RU" b="1" dirty="0"/>
              <a:t>«В начало» </a:t>
            </a:r>
            <a:r>
              <a:rPr lang="ru-RU" dirty="0"/>
              <a:t>будет доступен сертификат для скачивания.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66AC3-0306-905F-66A7-519CD404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85" y="3094924"/>
            <a:ext cx="10405813" cy="2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18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Успешный компьютерный гаджет цифровой близко">
            <a:extLst>
              <a:ext uri="{FF2B5EF4-FFF2-40B4-BE49-F238E27FC236}">
                <a16:creationId xmlns:a16="http://schemas.microsoft.com/office/drawing/2014/main" id="{B44FE8A8-346B-41F0-8032-FD51D38A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908" y="3212976"/>
            <a:ext cx="6119814" cy="34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84641" y="2265918"/>
            <a:ext cx="380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Спасибо за внимание!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340" y="1556792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Контакты:</a:t>
            </a:r>
          </a:p>
          <a:p>
            <a:endParaRPr lang="en-US" sz="2400" b="1" dirty="0"/>
          </a:p>
          <a:p>
            <a:r>
              <a:rPr lang="ru-RU" sz="2400" b="1" dirty="0"/>
              <a:t>Аниса </a:t>
            </a:r>
            <a:r>
              <a:rPr lang="ru-RU" sz="2400" b="1" dirty="0" err="1"/>
              <a:t>Багирова</a:t>
            </a:r>
            <a:endParaRPr lang="ru-RU" sz="2400" b="1" dirty="0"/>
          </a:p>
          <a:p>
            <a:r>
              <a:rPr lang="ru-RU" sz="2400" dirty="0"/>
              <a:t>Руководитель группы поддержки развития бизнеса</a:t>
            </a:r>
          </a:p>
          <a:p>
            <a:r>
              <a:rPr lang="ru-RU" sz="2400" u="sng" dirty="0">
                <a:hlinkClick r:id="rId3"/>
              </a:rPr>
              <a:t>anisa.bagirova@coandco.ru</a:t>
            </a:r>
            <a:endParaRPr lang="ru-RU" sz="2400" u="sng" dirty="0"/>
          </a:p>
          <a:p>
            <a:r>
              <a:rPr lang="ru-RU" sz="2400" dirty="0"/>
              <a:t>+7 (901) 500-87-44</a:t>
            </a:r>
          </a:p>
          <a:p>
            <a:endParaRPr lang="ru-RU" sz="2400" b="1" dirty="0"/>
          </a:p>
          <a:p>
            <a:r>
              <a:rPr lang="ru-RU" sz="2400" b="1" dirty="0"/>
              <a:t>Иван Мотовилов</a:t>
            </a:r>
          </a:p>
          <a:p>
            <a:r>
              <a:rPr lang="ru-RU" sz="2400" dirty="0"/>
              <a:t>Тренинг администратор</a:t>
            </a:r>
          </a:p>
          <a:p>
            <a:r>
              <a:rPr lang="ru-RU" sz="2400" u="sng" dirty="0">
                <a:hlinkClick r:id="rId4"/>
              </a:rPr>
              <a:t>ivan.motovilov@coandco.ru</a:t>
            </a:r>
            <a:endParaRPr lang="ru-RU" sz="2400" u="sng" dirty="0"/>
          </a:p>
          <a:p>
            <a:r>
              <a:rPr lang="ru-RU" sz="2400" dirty="0"/>
              <a:t>+7 (977) 977-44-29</a:t>
            </a:r>
          </a:p>
        </p:txBody>
      </p:sp>
    </p:spTree>
    <p:extLst>
      <p:ext uri="{BB962C8B-B14F-4D97-AF65-F5344CB8AC3E}">
        <p14:creationId xmlns:p14="http://schemas.microsoft.com/office/powerpoint/2010/main" val="88870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31" y="2066925"/>
            <a:ext cx="10801350" cy="1362075"/>
          </a:xfrm>
        </p:spPr>
        <p:txBody>
          <a:bodyPr/>
          <a:lstStyle/>
          <a:p>
            <a:r>
              <a:rPr lang="ru-RU" dirty="0"/>
              <a:t>1. Тайминг сертификации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91226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639" y="836613"/>
            <a:ext cx="10801350" cy="576163"/>
          </a:xfrm>
        </p:spPr>
        <p:txBody>
          <a:bodyPr/>
          <a:lstStyle/>
          <a:p>
            <a:r>
              <a:rPr lang="ru-RU" dirty="0"/>
              <a:t>Структура </a:t>
            </a:r>
            <a:r>
              <a:rPr lang="en-US" dirty="0"/>
              <a:t>WEB-</a:t>
            </a:r>
            <a:r>
              <a:rPr lang="ru-RU" dirty="0"/>
              <a:t>сертификации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30330"/>
              </p:ext>
            </p:extLst>
          </p:nvPr>
        </p:nvGraphicFramePr>
        <p:xfrm>
          <a:off x="349639" y="1412776"/>
          <a:ext cx="11489545" cy="4356358"/>
        </p:xfrm>
        <a:graphic>
          <a:graphicData uri="http://schemas.openxmlformats.org/drawingml/2006/table">
            <a:tbl>
              <a:tblPr firstRow="1" firstCol="1">
                <a:gradFill rotWithShape="1">
                  <a:gsLst>
                    <a:gs pos="0">
                      <a:srgbClr val="EE1C2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EE1C2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EE1C2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326205">
                  <a:extLst>
                    <a:ext uri="{9D8B030D-6E8A-4147-A177-3AD203B41FA5}">
                      <a16:colId xmlns:a16="http://schemas.microsoft.com/office/drawing/2014/main" val="3089421181"/>
                    </a:ext>
                  </a:extLst>
                </a:gridCol>
                <a:gridCol w="3809861">
                  <a:extLst>
                    <a:ext uri="{9D8B030D-6E8A-4147-A177-3AD203B41FA5}">
                      <a16:colId xmlns:a16="http://schemas.microsoft.com/office/drawing/2014/main" val="3788670926"/>
                    </a:ext>
                  </a:extLst>
                </a:gridCol>
                <a:gridCol w="1420460">
                  <a:extLst>
                    <a:ext uri="{9D8B030D-6E8A-4147-A177-3AD203B41FA5}">
                      <a16:colId xmlns:a16="http://schemas.microsoft.com/office/drawing/2014/main" val="1104123893"/>
                    </a:ext>
                  </a:extLst>
                </a:gridCol>
                <a:gridCol w="4933019">
                  <a:extLst>
                    <a:ext uri="{9D8B030D-6E8A-4147-A177-3AD203B41FA5}">
                      <a16:colId xmlns:a16="http://schemas.microsoft.com/office/drawing/2014/main" val="929816729"/>
                    </a:ext>
                  </a:extLst>
                </a:gridCol>
              </a:tblGrid>
              <a:tr h="417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Тайминг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34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Активность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34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Кол-во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заданий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Время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2678"/>
                  </a:ext>
                </a:extLst>
              </a:tr>
              <a:tr h="460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0:00-0:10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algn="ctr" defTabSz="647824" rtl="0" eaLnBrk="1" fontAlgn="ctr" latinLnBrk="0" hangingPunct="1"/>
                      <a:r>
                        <a:rPr lang="ru-RU" sz="10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Организационные</a:t>
                      </a:r>
                      <a:r>
                        <a:rPr lang="ru-RU" sz="105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моменты проведения сертификационного экзамена</a:t>
                      </a:r>
                      <a:endParaRPr lang="ru-RU" sz="105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63639"/>
                  </a:ext>
                </a:extLst>
              </a:tr>
              <a:tr h="623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0:10-0:20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Блок 1:</a:t>
                      </a:r>
                      <a:r>
                        <a:rPr lang="ru-RU" sz="105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Вопросы на знание истории и модельного ряда </a:t>
                      </a:r>
                      <a:endParaRPr lang="ru-RU" sz="105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algn="ctr" defTabSz="647824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минуты на подготовку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минут на вопросы 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62308"/>
                  </a:ext>
                </a:extLst>
              </a:tr>
              <a:tr h="972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0:20-0:40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Блок 1:</a:t>
                      </a:r>
                      <a:r>
                        <a:rPr lang="ru-RU" sz="105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Теоретические вопросы</a:t>
                      </a:r>
                    </a:p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Вам необходимо ответить на 5 открытых вопросов, направленных на знание материала</a:t>
                      </a:r>
                      <a:endParaRPr lang="ru-RU" sz="105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algn="ctr" defTabSz="647824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минуты на подготовку</a:t>
                      </a:r>
                    </a:p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3-4 минут на каждый вопрос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797504"/>
                  </a:ext>
                </a:extLst>
              </a:tr>
              <a:tr h="900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0:40 – 1:20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Блок 2: Кейсы и задачи</a:t>
                      </a:r>
                    </a:p>
                    <a:p>
                      <a:pPr algn="ctr" fontAlgn="ctr"/>
                      <a:r>
                        <a:rPr lang="ru-RU" sz="1050" b="0" u="none" strike="noStrike" dirty="0">
                          <a:effectLst/>
                          <a:latin typeface="+mn-lt"/>
                        </a:rPr>
                        <a:t>Вам необходимо решить или рассказать о том, как вы видите решение в предложенных вам пяти кейсах и задачах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algn="ctr" defTabSz="647824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минуты на подготовку</a:t>
                      </a:r>
                    </a:p>
                    <a:p>
                      <a:pPr algn="ctr" fontAlgn="ctr"/>
                      <a:r>
                        <a:rPr lang="ru-RU" sz="105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минут на каждую задачу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1488"/>
                  </a:ext>
                </a:extLst>
              </a:tr>
              <a:tr h="971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1:20 -1:35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Блок 3: Ролевая игра</a:t>
                      </a:r>
                    </a:p>
                    <a:p>
                      <a:pPr algn="ctr" fontAlgn="ctr"/>
                      <a:r>
                        <a:rPr lang="ru-RU" sz="1050" b="0" u="none" strike="noStrike" dirty="0">
                          <a:effectLst/>
                          <a:latin typeface="+mn-lt"/>
                        </a:rPr>
                        <a:t>Необходимо отработать диалог с клиентом или сотрудником в предложенной Вам ролевой игре</a:t>
                      </a:r>
                      <a:endParaRPr lang="ru-RU" sz="105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 минуты на подготовку </a:t>
                      </a:r>
                    </a:p>
                    <a:p>
                      <a:pPr marL="0" marR="0" lvl="0" indent="0" algn="ctr" defTabSz="6478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 минут на ролевую игру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04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02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4" y="2066925"/>
            <a:ext cx="10801350" cy="1362075"/>
          </a:xfrm>
        </p:spPr>
        <p:txBody>
          <a:bodyPr/>
          <a:lstStyle/>
          <a:p>
            <a:r>
              <a:rPr lang="ru-RU" dirty="0"/>
              <a:t>2. Сертификация</a:t>
            </a:r>
            <a:br>
              <a:rPr lang="ru-RU" dirty="0"/>
            </a:br>
            <a:r>
              <a:rPr lang="ru-RU" dirty="0"/>
              <a:t>руководителей отдела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326807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369" y="836712"/>
            <a:ext cx="10801350" cy="576163"/>
          </a:xfrm>
        </p:spPr>
        <p:txBody>
          <a:bodyPr/>
          <a:lstStyle/>
          <a:p>
            <a:r>
              <a:rPr lang="ru-RU" dirty="0"/>
              <a:t>Программа обучения</a:t>
            </a:r>
            <a:r>
              <a:rPr lang="en-US" dirty="0"/>
              <a:t> </a:t>
            </a:r>
            <a:r>
              <a:rPr lang="ru-RU" dirty="0"/>
              <a:t>руководителей отдела сервиса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1AEBB-0185-4F73-B5DD-5F696D7D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951" y="1628799"/>
            <a:ext cx="3430768" cy="23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4543CD8-F6CA-42BA-B81F-89A7C694C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b="19029"/>
          <a:stretch/>
        </p:blipFill>
        <p:spPr bwMode="auto">
          <a:xfrm>
            <a:off x="4177585" y="1628800"/>
            <a:ext cx="3430769" cy="23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пятиугольник 7">
            <a:extLst>
              <a:ext uri="{FF2B5EF4-FFF2-40B4-BE49-F238E27FC236}">
                <a16:creationId xmlns:a16="http://schemas.microsoft.com/office/drawing/2014/main" id="{D4FE802B-4B2A-4EF1-A569-31CDA25047BD}"/>
              </a:ext>
            </a:extLst>
          </p:cNvPr>
          <p:cNvSpPr/>
          <p:nvPr/>
        </p:nvSpPr>
        <p:spPr>
          <a:xfrm>
            <a:off x="325901" y="4009559"/>
            <a:ext cx="3843020" cy="2095451"/>
          </a:xfrm>
          <a:prstGeom prst="homePlate">
            <a:avLst>
              <a:gd name="adj" fmla="val 18503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История бренда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модельный ряд </a:t>
            </a:r>
            <a:r>
              <a:rPr lang="en-US" sz="2400" kern="0" dirty="0">
                <a:solidFill>
                  <a:srgbClr val="FFFFFF"/>
                </a:solidFill>
                <a:latin typeface="Open Sans"/>
              </a:rPr>
              <a:t>SWM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Стрелка: пятиугольник 8">
            <a:extLst>
              <a:ext uri="{FF2B5EF4-FFF2-40B4-BE49-F238E27FC236}">
                <a16:creationId xmlns:a16="http://schemas.microsoft.com/office/drawing/2014/main" id="{AB8BC22F-ECF2-4572-888F-23BB3BF4C874}"/>
              </a:ext>
            </a:extLst>
          </p:cNvPr>
          <p:cNvSpPr/>
          <p:nvPr/>
        </p:nvSpPr>
        <p:spPr>
          <a:xfrm>
            <a:off x="4160259" y="3999399"/>
            <a:ext cx="3843020" cy="2095451"/>
          </a:xfrm>
          <a:prstGeom prst="homePlate">
            <a:avLst>
              <a:gd name="adj" fmla="val 18502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Базовый курс.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Управление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сервисом</a:t>
            </a:r>
          </a:p>
        </p:txBody>
      </p:sp>
      <p:sp>
        <p:nvSpPr>
          <p:cNvPr id="9" name="Стрелка: пятиугольник 9">
            <a:extLst>
              <a:ext uri="{FF2B5EF4-FFF2-40B4-BE49-F238E27FC236}">
                <a16:creationId xmlns:a16="http://schemas.microsoft.com/office/drawing/2014/main" id="{F6D94DEC-64EC-41A7-851C-BF1E7333BAA3}"/>
              </a:ext>
            </a:extLst>
          </p:cNvPr>
          <p:cNvSpPr/>
          <p:nvPr/>
        </p:nvSpPr>
        <p:spPr>
          <a:xfrm>
            <a:off x="7994618" y="4013802"/>
            <a:ext cx="3843020" cy="2095451"/>
          </a:xfrm>
          <a:prstGeom prst="homePlate">
            <a:avLst>
              <a:gd name="adj" fmla="val 19648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Специальный курс.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Экономика сервиса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46635C-414F-6C2F-707F-73D5A3F9D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" y="1628799"/>
            <a:ext cx="3461088" cy="23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8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4" y="2066925"/>
            <a:ext cx="10801350" cy="1362075"/>
          </a:xfrm>
        </p:spPr>
        <p:txBody>
          <a:bodyPr/>
          <a:lstStyle/>
          <a:p>
            <a:r>
              <a:rPr lang="ru-RU" dirty="0"/>
              <a:t>3. Сертификация</a:t>
            </a:r>
            <a:br>
              <a:rPr lang="ru-RU" dirty="0"/>
            </a:br>
            <a:r>
              <a:rPr lang="ru-RU" dirty="0"/>
              <a:t>Мастеров-консультантов </a:t>
            </a:r>
          </a:p>
        </p:txBody>
      </p:sp>
    </p:spTree>
    <p:extLst>
      <p:ext uri="{BB962C8B-B14F-4D97-AF65-F5344CB8AC3E}">
        <p14:creationId xmlns:p14="http://schemas.microsoft.com/office/powerpoint/2010/main" val="210612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9886" y="561590"/>
            <a:ext cx="10801350" cy="576163"/>
          </a:xfrm>
        </p:spPr>
        <p:txBody>
          <a:bodyPr/>
          <a:lstStyle/>
          <a:p>
            <a:r>
              <a:rPr lang="ru-RU" dirty="0"/>
              <a:t>Программа обучения</a:t>
            </a:r>
            <a:r>
              <a:rPr lang="en-US" dirty="0"/>
              <a:t> </a:t>
            </a:r>
            <a:r>
              <a:rPr lang="ru-RU" dirty="0"/>
              <a:t>мастеров-консультантов</a:t>
            </a:r>
          </a:p>
        </p:txBody>
      </p:sp>
      <p:sp>
        <p:nvSpPr>
          <p:cNvPr id="9" name="Стрелка: пятиугольник 7">
            <a:extLst>
              <a:ext uri="{FF2B5EF4-FFF2-40B4-BE49-F238E27FC236}">
                <a16:creationId xmlns:a16="http://schemas.microsoft.com/office/drawing/2014/main" id="{D4FE802B-4B2A-4EF1-A569-31CDA25047BD}"/>
              </a:ext>
            </a:extLst>
          </p:cNvPr>
          <p:cNvSpPr/>
          <p:nvPr/>
        </p:nvSpPr>
        <p:spPr>
          <a:xfrm>
            <a:off x="333375" y="3826973"/>
            <a:ext cx="3843020" cy="2095451"/>
          </a:xfrm>
          <a:prstGeom prst="homePlate">
            <a:avLst>
              <a:gd name="adj" fmla="val 18503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История бренда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модельный ряд </a:t>
            </a:r>
            <a:r>
              <a:rPr lang="en-US" sz="2400" kern="0" dirty="0">
                <a:solidFill>
                  <a:srgbClr val="FFFFFF"/>
                </a:solidFill>
                <a:latin typeface="Open Sans"/>
              </a:rPr>
              <a:t>SWM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Стрелка: пятиугольник 8">
            <a:extLst>
              <a:ext uri="{FF2B5EF4-FFF2-40B4-BE49-F238E27FC236}">
                <a16:creationId xmlns:a16="http://schemas.microsoft.com/office/drawing/2014/main" id="{AB8BC22F-ECF2-4572-888F-23BB3BF4C874}"/>
              </a:ext>
            </a:extLst>
          </p:cNvPr>
          <p:cNvSpPr/>
          <p:nvPr/>
        </p:nvSpPr>
        <p:spPr>
          <a:xfrm>
            <a:off x="4167733" y="3816813"/>
            <a:ext cx="3843020" cy="2095451"/>
          </a:xfrm>
          <a:prstGeom prst="homePlate">
            <a:avLst>
              <a:gd name="adj" fmla="val 18502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Базовый курс.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Ключевые процессы сервиса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74A49D9-784E-4583-9987-0F5EC39E3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/>
        </p:blipFill>
        <p:spPr bwMode="auto">
          <a:xfrm>
            <a:off x="4183490" y="1396964"/>
            <a:ext cx="3439441" cy="2381202"/>
          </a:xfrm>
          <a:prstGeom prst="rect">
            <a:avLst/>
          </a:prstGeom>
          <a:solidFill>
            <a:srgbClr val="F25920"/>
          </a:solidFill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D9465CD-0F9B-44E6-A1D4-A7B4C9CC6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13392"/>
          <a:stretch/>
        </p:blipFill>
        <p:spPr bwMode="auto">
          <a:xfrm>
            <a:off x="7997754" y="1446213"/>
            <a:ext cx="3439440" cy="2383040"/>
          </a:xfrm>
          <a:prstGeom prst="rect">
            <a:avLst/>
          </a:prstGeom>
          <a:solidFill>
            <a:srgbClr val="F25920"/>
          </a:solidFill>
        </p:spPr>
      </p:pic>
      <p:sp>
        <p:nvSpPr>
          <p:cNvPr id="14" name="Стрелка: пятиугольник 9">
            <a:extLst>
              <a:ext uri="{FF2B5EF4-FFF2-40B4-BE49-F238E27FC236}">
                <a16:creationId xmlns:a16="http://schemas.microsoft.com/office/drawing/2014/main" id="{F6D94DEC-64EC-41A7-851C-BF1E7333BAA3}"/>
              </a:ext>
            </a:extLst>
          </p:cNvPr>
          <p:cNvSpPr/>
          <p:nvPr/>
        </p:nvSpPr>
        <p:spPr>
          <a:xfrm>
            <a:off x="7987887" y="3776055"/>
            <a:ext cx="3843020" cy="2095451"/>
          </a:xfrm>
          <a:prstGeom prst="homePlate">
            <a:avLst>
              <a:gd name="adj" fmla="val 19648"/>
            </a:avLst>
          </a:prstGeom>
          <a:solidFill>
            <a:srgbClr val="E8344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Специальный курс.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Навыки продаж 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в сервисе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3CEC8-AE69-6929-8918-45B0CD065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9" y="1396964"/>
            <a:ext cx="3461088" cy="24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4" y="2066925"/>
            <a:ext cx="10801350" cy="1362075"/>
          </a:xfrm>
        </p:spPr>
        <p:txBody>
          <a:bodyPr/>
          <a:lstStyle/>
          <a:p>
            <a:r>
              <a:rPr lang="ru-RU" dirty="0"/>
              <a:t>4. Сертификация</a:t>
            </a:r>
            <a:br>
              <a:rPr lang="ru-RU" dirty="0"/>
            </a:br>
            <a:r>
              <a:rPr lang="ru-RU" dirty="0"/>
              <a:t>руководителей отдела продаж</a:t>
            </a:r>
          </a:p>
        </p:txBody>
      </p:sp>
    </p:spTree>
    <p:extLst>
      <p:ext uri="{BB962C8B-B14F-4D97-AF65-F5344CB8AC3E}">
        <p14:creationId xmlns:p14="http://schemas.microsoft.com/office/powerpoint/2010/main" val="1393696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WM2">
      <a:dk1>
        <a:srgbClr val="000000"/>
      </a:dk1>
      <a:lt1>
        <a:srgbClr val="FFFFFF"/>
      </a:lt1>
      <a:dk2>
        <a:srgbClr val="E83441"/>
      </a:dk2>
      <a:lt2>
        <a:srgbClr val="FFFFFF"/>
      </a:lt2>
      <a:accent1>
        <a:srgbClr val="636366"/>
      </a:accent1>
      <a:accent2>
        <a:srgbClr val="6B9210"/>
      </a:accent2>
      <a:accent3>
        <a:srgbClr val="0B60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701</Words>
  <Application>Microsoft Office PowerPoint</Application>
  <PresentationFormat>Произвольный</PresentationFormat>
  <Paragraphs>125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Open Sans</vt:lpstr>
      <vt:lpstr>Open Sans Light</vt:lpstr>
      <vt:lpstr>Тема Office</vt:lpstr>
      <vt:lpstr>Сертификация сотрудников дилерской сети SWM</vt:lpstr>
      <vt:lpstr>Организация сертификации</vt:lpstr>
      <vt:lpstr>1. Тайминг сертификации</vt:lpstr>
      <vt:lpstr>Структура WEB-сертификации </vt:lpstr>
      <vt:lpstr>2. Сертификация руководителей отдела сервиса</vt:lpstr>
      <vt:lpstr>Программа обучения руководителей отдела сервиса</vt:lpstr>
      <vt:lpstr>3. Сертификация Мастеров-консультантов </vt:lpstr>
      <vt:lpstr>Программа обучения мастеров-консультантов</vt:lpstr>
      <vt:lpstr>4. Сертификация руководителей отдела продаж</vt:lpstr>
      <vt:lpstr>Программа обучения руководителей отдела продаж</vt:lpstr>
      <vt:lpstr>5. Сертификация продавцов-консультантов</vt:lpstr>
      <vt:lpstr>Программа обучения продавцов-консультантов</vt:lpstr>
      <vt:lpstr>6. Инструкция по открытию и  записи на сертификацию</vt:lpstr>
      <vt:lpstr> Открытие сертификации</vt:lpstr>
      <vt:lpstr> Запись сотрудников на сертификацию</vt:lpstr>
      <vt:lpstr> Запись сотрудников на сертификацию</vt:lpstr>
      <vt:lpstr> Запись сотрудников на сертификацию</vt:lpstr>
      <vt:lpstr> Запись сотрудников на сертификацию</vt:lpstr>
      <vt:lpstr>Подключение к сертификации</vt:lpstr>
      <vt:lpstr>Подключение к сертификации</vt:lpstr>
      <vt:lpstr>Формирование сертификата по итогам прохождения сертификации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12</cp:revision>
  <dcterms:created xsi:type="dcterms:W3CDTF">2024-07-05T07:18:04Z</dcterms:created>
  <dcterms:modified xsi:type="dcterms:W3CDTF">2024-09-27T09:37:58Z</dcterms:modified>
</cp:coreProperties>
</file>